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sldIdLst>
    <p:sldId id="256" r:id="rId2"/>
    <p:sldId id="282" r:id="rId3"/>
    <p:sldId id="1080" r:id="rId4"/>
    <p:sldId id="1091" r:id="rId5"/>
    <p:sldId id="1092" r:id="rId6"/>
    <p:sldId id="1093" r:id="rId7"/>
    <p:sldId id="1094" r:id="rId8"/>
    <p:sldId id="1095" r:id="rId9"/>
    <p:sldId id="1096" r:id="rId10"/>
    <p:sldId id="1088" r:id="rId11"/>
    <p:sldId id="602" r:id="rId12"/>
    <p:sldId id="273" r:id="rId13"/>
    <p:sldId id="274" r:id="rId14"/>
    <p:sldId id="275" r:id="rId15"/>
    <p:sldId id="27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080"/>
            <p14:sldId id="1091"/>
            <p14:sldId id="1092"/>
            <p14:sldId id="1093"/>
            <p14:sldId id="1094"/>
            <p14:sldId id="1095"/>
            <p14:sldId id="1096"/>
            <p14:sldId id="1088"/>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87E3BD-B3B9-4897-AE0C-12BFD1438867}" v="2" dt="2025-01-17T15:53:42.8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9" autoAdjust="0"/>
    <p:restoredTop sz="96447" autoAdjust="0"/>
  </p:normalViewPr>
  <p:slideViewPr>
    <p:cSldViewPr snapToGrid="0">
      <p:cViewPr varScale="1">
        <p:scale>
          <a:sx n="102" d="100"/>
          <a:sy n="102" d="100"/>
        </p:scale>
        <p:origin x="1878" y="31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arder" userId="2b8d8b750cb213a7" providerId="LiveId" clId="{3387E3BD-B3B9-4897-AE0C-12BFD1438867}"/>
    <pc:docChg chg="modSld">
      <pc:chgData name="Douglas Harder" userId="2b8d8b750cb213a7" providerId="LiveId" clId="{3387E3BD-B3B9-4897-AE0C-12BFD1438867}" dt="2025-01-17T15:53:42.868" v="6"/>
      <pc:docMkLst>
        <pc:docMk/>
      </pc:docMkLst>
      <pc:sldChg chg="delSp modTransition modAnim">
        <pc:chgData name="Douglas Harder" userId="2b8d8b750cb213a7" providerId="LiveId" clId="{3387E3BD-B3B9-4897-AE0C-12BFD1438867}" dt="2025-01-17T15:53:42.868" v="6"/>
        <pc:sldMkLst>
          <pc:docMk/>
          <pc:sldMk cId="656847970" sldId="256"/>
        </pc:sldMkLst>
        <pc:picChg chg="del">
          <ac:chgData name="Douglas Harder" userId="2b8d8b750cb213a7" providerId="LiveId" clId="{3387E3BD-B3B9-4897-AE0C-12BFD1438867}" dt="2025-01-17T15:53:42.868" v="6"/>
          <ac:picMkLst>
            <pc:docMk/>
            <pc:sldMk cId="656847970" sldId="256"/>
            <ac:picMk id="7" creationId="{FE2CA31F-EA57-4DCA-B154-EB569BE605CB}"/>
          </ac:picMkLst>
        </pc:picChg>
      </pc:sldChg>
      <pc:sldChg chg="delSp modTransition modAnim">
        <pc:chgData name="Douglas Harder" userId="2b8d8b750cb213a7" providerId="LiveId" clId="{3387E3BD-B3B9-4897-AE0C-12BFD1438867}" dt="2025-01-17T15:53:42.868" v="6"/>
        <pc:sldMkLst>
          <pc:docMk/>
          <pc:sldMk cId="1740462976" sldId="273"/>
        </pc:sldMkLst>
        <pc:picChg chg="del">
          <ac:chgData name="Douglas Harder" userId="2b8d8b750cb213a7" providerId="LiveId" clId="{3387E3BD-B3B9-4897-AE0C-12BFD1438867}" dt="2025-01-17T15:53:42.868" v="6"/>
          <ac:picMkLst>
            <pc:docMk/>
            <pc:sldMk cId="1740462976" sldId="273"/>
            <ac:picMk id="5" creationId="{928CDBF0-D9DC-4A82-87AE-A279DFA76CF4}"/>
          </ac:picMkLst>
        </pc:picChg>
      </pc:sldChg>
      <pc:sldChg chg="delSp modTransition modAnim">
        <pc:chgData name="Douglas Harder" userId="2b8d8b750cb213a7" providerId="LiveId" clId="{3387E3BD-B3B9-4897-AE0C-12BFD1438867}" dt="2025-01-17T15:53:42.868" v="6"/>
        <pc:sldMkLst>
          <pc:docMk/>
          <pc:sldMk cId="886795597" sldId="274"/>
        </pc:sldMkLst>
        <pc:picChg chg="del">
          <ac:chgData name="Douglas Harder" userId="2b8d8b750cb213a7" providerId="LiveId" clId="{3387E3BD-B3B9-4897-AE0C-12BFD1438867}" dt="2025-01-17T15:53:42.868" v="6"/>
          <ac:picMkLst>
            <pc:docMk/>
            <pc:sldMk cId="886795597" sldId="274"/>
            <ac:picMk id="7" creationId="{718CC8B1-5C10-42BE-A05E-D186C74E8F28}"/>
          </ac:picMkLst>
        </pc:picChg>
      </pc:sldChg>
      <pc:sldChg chg="delSp modTransition modAnim">
        <pc:chgData name="Douglas Harder" userId="2b8d8b750cb213a7" providerId="LiveId" clId="{3387E3BD-B3B9-4897-AE0C-12BFD1438867}" dt="2025-01-17T15:53:42.868" v="6"/>
        <pc:sldMkLst>
          <pc:docMk/>
          <pc:sldMk cId="1131585356" sldId="275"/>
        </pc:sldMkLst>
        <pc:picChg chg="del">
          <ac:chgData name="Douglas Harder" userId="2b8d8b750cb213a7" providerId="LiveId" clId="{3387E3BD-B3B9-4897-AE0C-12BFD1438867}" dt="2025-01-17T15:53:42.868" v="6"/>
          <ac:picMkLst>
            <pc:docMk/>
            <pc:sldMk cId="1131585356" sldId="275"/>
            <ac:picMk id="8" creationId="{D23E4374-F87D-4214-96CF-B496C02A7374}"/>
          </ac:picMkLst>
        </pc:picChg>
      </pc:sldChg>
      <pc:sldChg chg="delSp modTransition modAnim">
        <pc:chgData name="Douglas Harder" userId="2b8d8b750cb213a7" providerId="LiveId" clId="{3387E3BD-B3B9-4897-AE0C-12BFD1438867}" dt="2025-01-17T15:53:42.868" v="6"/>
        <pc:sldMkLst>
          <pc:docMk/>
          <pc:sldMk cId="4272497073" sldId="276"/>
        </pc:sldMkLst>
        <pc:picChg chg="del">
          <ac:chgData name="Douglas Harder" userId="2b8d8b750cb213a7" providerId="LiveId" clId="{3387E3BD-B3B9-4897-AE0C-12BFD1438867}" dt="2025-01-17T15:53:42.868" v="6"/>
          <ac:picMkLst>
            <pc:docMk/>
            <pc:sldMk cId="4272497073" sldId="276"/>
            <ac:picMk id="7" creationId="{552E99E1-BF8D-4AB8-B73F-CB7EA44F3DCA}"/>
          </ac:picMkLst>
        </pc:picChg>
      </pc:sldChg>
      <pc:sldChg chg="delSp modTransition modAnim">
        <pc:chgData name="Douglas Harder" userId="2b8d8b750cb213a7" providerId="LiveId" clId="{3387E3BD-B3B9-4897-AE0C-12BFD1438867}" dt="2025-01-17T15:53:42.868" v="6"/>
        <pc:sldMkLst>
          <pc:docMk/>
          <pc:sldMk cId="2835283541" sldId="282"/>
        </pc:sldMkLst>
        <pc:picChg chg="del">
          <ac:chgData name="Douglas Harder" userId="2b8d8b750cb213a7" providerId="LiveId" clId="{3387E3BD-B3B9-4897-AE0C-12BFD1438867}" dt="2025-01-17T15:53:42.868" v="6"/>
          <ac:picMkLst>
            <pc:docMk/>
            <pc:sldMk cId="2835283541" sldId="282"/>
            <ac:picMk id="5" creationId="{8864CA8B-511B-40F3-AE13-B7D4C5FF2F60}"/>
          </ac:picMkLst>
        </pc:picChg>
      </pc:sldChg>
      <pc:sldChg chg="delSp modTransition modAnim">
        <pc:chgData name="Douglas Harder" userId="2b8d8b750cb213a7" providerId="LiveId" clId="{3387E3BD-B3B9-4897-AE0C-12BFD1438867}" dt="2025-01-17T15:53:42.868" v="6"/>
        <pc:sldMkLst>
          <pc:docMk/>
          <pc:sldMk cId="2475975949" sldId="602"/>
        </pc:sldMkLst>
        <pc:picChg chg="del">
          <ac:chgData name="Douglas Harder" userId="2b8d8b750cb213a7" providerId="LiveId" clId="{3387E3BD-B3B9-4897-AE0C-12BFD1438867}" dt="2025-01-17T15:53:42.868" v="6"/>
          <ac:picMkLst>
            <pc:docMk/>
            <pc:sldMk cId="2475975949" sldId="602"/>
            <ac:picMk id="5" creationId="{6C62D1B5-2E88-4B3D-A1A2-FA7817568D30}"/>
          </ac:picMkLst>
        </pc:picChg>
      </pc:sldChg>
      <pc:sldChg chg="delSp modTransition modAnim">
        <pc:chgData name="Douglas Harder" userId="2b8d8b750cb213a7" providerId="LiveId" clId="{3387E3BD-B3B9-4897-AE0C-12BFD1438867}" dt="2025-01-17T15:53:42.868" v="6"/>
        <pc:sldMkLst>
          <pc:docMk/>
          <pc:sldMk cId="3550680825" sldId="1080"/>
        </pc:sldMkLst>
        <pc:picChg chg="del">
          <ac:chgData name="Douglas Harder" userId="2b8d8b750cb213a7" providerId="LiveId" clId="{3387E3BD-B3B9-4897-AE0C-12BFD1438867}" dt="2025-01-17T15:53:42.868" v="6"/>
          <ac:picMkLst>
            <pc:docMk/>
            <pc:sldMk cId="3550680825" sldId="1080"/>
            <ac:picMk id="6" creationId="{45482D3B-827D-4D4E-9FE3-E684311615A8}"/>
          </ac:picMkLst>
        </pc:picChg>
      </pc:sldChg>
      <pc:sldChg chg="delSp modSp mod modTransition modAnim">
        <pc:chgData name="Douglas Harder" userId="2b8d8b750cb213a7" providerId="LiveId" clId="{3387E3BD-B3B9-4897-AE0C-12BFD1438867}" dt="2025-01-17T15:53:42.868" v="6"/>
        <pc:sldMkLst>
          <pc:docMk/>
          <pc:sldMk cId="4016366200" sldId="1088"/>
        </pc:sldMkLst>
        <pc:spChg chg="mod">
          <ac:chgData name="Douglas Harder" userId="2b8d8b750cb213a7" providerId="LiveId" clId="{3387E3BD-B3B9-4897-AE0C-12BFD1438867}" dt="2025-01-17T15:51:38.766" v="4" actId="14100"/>
          <ac:spMkLst>
            <pc:docMk/>
            <pc:sldMk cId="4016366200" sldId="1088"/>
            <ac:spMk id="3" creationId="{783B1937-6703-4F59-B8F4-E1E934762CA3}"/>
          </ac:spMkLst>
        </pc:spChg>
        <pc:picChg chg="del">
          <ac:chgData name="Douglas Harder" userId="2b8d8b750cb213a7" providerId="LiveId" clId="{3387E3BD-B3B9-4897-AE0C-12BFD1438867}" dt="2025-01-17T15:53:42.868" v="6"/>
          <ac:picMkLst>
            <pc:docMk/>
            <pc:sldMk cId="4016366200" sldId="1088"/>
            <ac:picMk id="6" creationId="{30523624-9462-42BD-8C3F-6F6FAD1E5FB9}"/>
          </ac:picMkLst>
        </pc:picChg>
      </pc:sldChg>
      <pc:sldChg chg="delSp modSp mod modTransition modAnim">
        <pc:chgData name="Douglas Harder" userId="2b8d8b750cb213a7" providerId="LiveId" clId="{3387E3BD-B3B9-4897-AE0C-12BFD1438867}" dt="2025-01-17T15:53:42.868" v="6"/>
        <pc:sldMkLst>
          <pc:docMk/>
          <pc:sldMk cId="3728784811" sldId="1091"/>
        </pc:sldMkLst>
        <pc:spChg chg="mod">
          <ac:chgData name="Douglas Harder" userId="2b8d8b750cb213a7" providerId="LiveId" clId="{3387E3BD-B3B9-4897-AE0C-12BFD1438867}" dt="2025-01-17T15:51:08.088" v="0" actId="14100"/>
          <ac:spMkLst>
            <pc:docMk/>
            <pc:sldMk cId="3728784811" sldId="1091"/>
            <ac:spMk id="3" creationId="{783B1937-6703-4F59-B8F4-E1E934762CA3}"/>
          </ac:spMkLst>
        </pc:spChg>
        <pc:picChg chg="del">
          <ac:chgData name="Douglas Harder" userId="2b8d8b750cb213a7" providerId="LiveId" clId="{3387E3BD-B3B9-4897-AE0C-12BFD1438867}" dt="2025-01-17T15:53:42.868" v="6"/>
          <ac:picMkLst>
            <pc:docMk/>
            <pc:sldMk cId="3728784811" sldId="1091"/>
            <ac:picMk id="6" creationId="{ED72B152-936C-4C0B-BDB9-6A3B5C6280D4}"/>
          </ac:picMkLst>
        </pc:picChg>
      </pc:sldChg>
      <pc:sldChg chg="delSp modSp mod modTransition modAnim">
        <pc:chgData name="Douglas Harder" userId="2b8d8b750cb213a7" providerId="LiveId" clId="{3387E3BD-B3B9-4897-AE0C-12BFD1438867}" dt="2025-01-17T15:53:42.868" v="6"/>
        <pc:sldMkLst>
          <pc:docMk/>
          <pc:sldMk cId="2315998464" sldId="1092"/>
        </pc:sldMkLst>
        <pc:spChg chg="mod">
          <ac:chgData name="Douglas Harder" userId="2b8d8b750cb213a7" providerId="LiveId" clId="{3387E3BD-B3B9-4897-AE0C-12BFD1438867}" dt="2025-01-17T15:51:20.991" v="1" actId="14100"/>
          <ac:spMkLst>
            <pc:docMk/>
            <pc:sldMk cId="2315998464" sldId="1092"/>
            <ac:spMk id="3" creationId="{783B1937-6703-4F59-B8F4-E1E934762CA3}"/>
          </ac:spMkLst>
        </pc:spChg>
        <pc:picChg chg="del">
          <ac:chgData name="Douglas Harder" userId="2b8d8b750cb213a7" providerId="LiveId" clId="{3387E3BD-B3B9-4897-AE0C-12BFD1438867}" dt="2025-01-17T15:53:42.868" v="6"/>
          <ac:picMkLst>
            <pc:docMk/>
            <pc:sldMk cId="2315998464" sldId="1092"/>
            <ac:picMk id="6" creationId="{F17316EC-B518-4D67-BD39-7D440B482BA3}"/>
          </ac:picMkLst>
        </pc:picChg>
      </pc:sldChg>
      <pc:sldChg chg="delSp modSp mod modTransition modAnim">
        <pc:chgData name="Douglas Harder" userId="2b8d8b750cb213a7" providerId="LiveId" clId="{3387E3BD-B3B9-4897-AE0C-12BFD1438867}" dt="2025-01-17T15:53:42.868" v="6"/>
        <pc:sldMkLst>
          <pc:docMk/>
          <pc:sldMk cId="1915336076" sldId="1093"/>
        </pc:sldMkLst>
        <pc:spChg chg="mod">
          <ac:chgData name="Douglas Harder" userId="2b8d8b750cb213a7" providerId="LiveId" clId="{3387E3BD-B3B9-4897-AE0C-12BFD1438867}" dt="2025-01-17T15:51:26.703" v="2" actId="14100"/>
          <ac:spMkLst>
            <pc:docMk/>
            <pc:sldMk cId="1915336076" sldId="1093"/>
            <ac:spMk id="3" creationId="{783B1937-6703-4F59-B8F4-E1E934762CA3}"/>
          </ac:spMkLst>
        </pc:spChg>
        <pc:picChg chg="del">
          <ac:chgData name="Douglas Harder" userId="2b8d8b750cb213a7" providerId="LiveId" clId="{3387E3BD-B3B9-4897-AE0C-12BFD1438867}" dt="2025-01-17T15:53:42.868" v="6"/>
          <ac:picMkLst>
            <pc:docMk/>
            <pc:sldMk cId="1915336076" sldId="1093"/>
            <ac:picMk id="6" creationId="{CE2B6CE4-4F6B-4078-9716-B8D89ADBD318}"/>
          </ac:picMkLst>
        </pc:picChg>
      </pc:sldChg>
      <pc:sldChg chg="delSp modSp mod modTransition modAnim">
        <pc:chgData name="Douglas Harder" userId="2b8d8b750cb213a7" providerId="LiveId" clId="{3387E3BD-B3B9-4897-AE0C-12BFD1438867}" dt="2025-01-17T15:53:42.868" v="6"/>
        <pc:sldMkLst>
          <pc:docMk/>
          <pc:sldMk cId="2946639317" sldId="1094"/>
        </pc:sldMkLst>
        <pc:spChg chg="mod">
          <ac:chgData name="Douglas Harder" userId="2b8d8b750cb213a7" providerId="LiveId" clId="{3387E3BD-B3B9-4897-AE0C-12BFD1438867}" dt="2025-01-17T15:51:31.225" v="3" actId="14100"/>
          <ac:spMkLst>
            <pc:docMk/>
            <pc:sldMk cId="2946639317" sldId="1094"/>
            <ac:spMk id="3" creationId="{783B1937-6703-4F59-B8F4-E1E934762CA3}"/>
          </ac:spMkLst>
        </pc:spChg>
        <pc:picChg chg="del">
          <ac:chgData name="Douglas Harder" userId="2b8d8b750cb213a7" providerId="LiveId" clId="{3387E3BD-B3B9-4897-AE0C-12BFD1438867}" dt="2025-01-17T15:53:42.868" v="6"/>
          <ac:picMkLst>
            <pc:docMk/>
            <pc:sldMk cId="2946639317" sldId="1094"/>
            <ac:picMk id="8" creationId="{8E83ADAD-56AA-44D1-A06A-4DA7FF98D281}"/>
          </ac:picMkLst>
        </pc:picChg>
      </pc:sldChg>
      <pc:sldChg chg="delSp modTransition modAnim">
        <pc:chgData name="Douglas Harder" userId="2b8d8b750cb213a7" providerId="LiveId" clId="{3387E3BD-B3B9-4897-AE0C-12BFD1438867}" dt="2025-01-17T15:53:42.868" v="6"/>
        <pc:sldMkLst>
          <pc:docMk/>
          <pc:sldMk cId="1714740550" sldId="1095"/>
        </pc:sldMkLst>
        <pc:picChg chg="del">
          <ac:chgData name="Douglas Harder" userId="2b8d8b750cb213a7" providerId="LiveId" clId="{3387E3BD-B3B9-4897-AE0C-12BFD1438867}" dt="2025-01-17T15:53:42.868" v="6"/>
          <ac:picMkLst>
            <pc:docMk/>
            <pc:sldMk cId="1714740550" sldId="1095"/>
            <ac:picMk id="6" creationId="{AC2F4BC5-B289-400F-89F9-3357A33B0B50}"/>
          </ac:picMkLst>
        </pc:picChg>
      </pc:sldChg>
      <pc:sldChg chg="delSp modTransition modAnim">
        <pc:chgData name="Douglas Harder" userId="2b8d8b750cb213a7" providerId="LiveId" clId="{3387E3BD-B3B9-4897-AE0C-12BFD1438867}" dt="2025-01-17T15:53:42.868" v="6"/>
        <pc:sldMkLst>
          <pc:docMk/>
          <pc:sldMk cId="438450572" sldId="1096"/>
        </pc:sldMkLst>
        <pc:picChg chg="del">
          <ac:chgData name="Douglas Harder" userId="2b8d8b750cb213a7" providerId="LiveId" clId="{3387E3BD-B3B9-4897-AE0C-12BFD1438867}" dt="2025-01-17T15:53:42.868" v="6"/>
          <ac:picMkLst>
            <pc:docMk/>
            <pc:sldMk cId="438450572" sldId="1096"/>
            <ac:picMk id="6" creationId="{B0707F5E-BE99-4B76-851F-4D46D968301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2025-01-17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Summary of tools and looking ahead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Summary of tools and looking ahead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Summary of tools and looking ahead</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Summary of tools and looking ahead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Summary of tools and looking ahead</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Summary of tools and looking ahead</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Summary of tools and looking ahead</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Summary of tools and looking ahead</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Summary of tools and looking ahead</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Summary of tools and looking ahead</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Summary of tools and looking ahead</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2.wmf"/><Relationship Id="rId5" Type="http://schemas.openxmlformats.org/officeDocument/2006/relationships/oleObject" Target="../embeddings/oleObject5.bin"/><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4.wm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Summary of the tools for finding algorithms and looking ahead</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65684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Looking ahead</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4913722"/>
          </a:xfrm>
        </p:spPr>
        <p:txBody>
          <a:bodyPr/>
          <a:lstStyle/>
          <a:p>
            <a:r>
              <a:rPr lang="en-US" dirty="0"/>
              <a:t>We have now described the tools we will use</a:t>
            </a:r>
          </a:p>
          <a:p>
            <a:pPr lvl="1"/>
            <a:r>
              <a:rPr lang="en-US" dirty="0"/>
              <a:t>In the next four topics, we will apply these tools to solve problems associated with</a:t>
            </a:r>
          </a:p>
          <a:p>
            <a:pPr lvl="2"/>
            <a:r>
              <a:rPr lang="en-US" dirty="0"/>
              <a:t>Approximate values of algebraic and analytic expressions</a:t>
            </a:r>
          </a:p>
          <a:p>
            <a:pPr lvl="2"/>
            <a:r>
              <a:rPr lang="en-US" dirty="0"/>
              <a:t>Approximating solutions to algebraic equations and systems of algebraic equations</a:t>
            </a:r>
          </a:p>
          <a:p>
            <a:pPr lvl="3"/>
            <a:r>
              <a:rPr lang="en-US" dirty="0"/>
              <a:t>This includes both linear equations and non-linear equations</a:t>
            </a:r>
          </a:p>
          <a:p>
            <a:pPr lvl="2"/>
            <a:r>
              <a:rPr lang="en-US" dirty="0"/>
              <a:t>Approximating solutions to analytic equations and systems of analytic equations</a:t>
            </a:r>
          </a:p>
          <a:p>
            <a:pPr lvl="3"/>
            <a:r>
              <a:rPr lang="en-US" dirty="0"/>
              <a:t>This includes initial- and boundary-value problems for both ordinary and partial differential equations</a:t>
            </a:r>
          </a:p>
          <a:p>
            <a:pPr lvl="2"/>
            <a:r>
              <a:rPr lang="en-US" dirty="0"/>
              <a:t>Approximating solutions to optimization problems</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Summary of tools and looking ahead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10</a:t>
            </a:fld>
            <a:endParaRPr lang="en-CA"/>
          </a:p>
        </p:txBody>
      </p:sp>
    </p:spTree>
    <p:custDataLst>
      <p:tags r:id="rId1"/>
    </p:custDataLst>
    <p:extLst>
      <p:ext uri="{BB962C8B-B14F-4D97-AF65-F5344CB8AC3E}">
        <p14:creationId xmlns:p14="http://schemas.microsoft.com/office/powerpoint/2010/main" val="401636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149905" cy="4525963"/>
          </a:xfrm>
        </p:spPr>
        <p:txBody>
          <a:bodyPr/>
          <a:lstStyle/>
          <a:p>
            <a:r>
              <a:rPr lang="en-US" dirty="0"/>
              <a:t>Following this topic, you now</a:t>
            </a:r>
          </a:p>
          <a:p>
            <a:pPr lvl="1"/>
            <a:r>
              <a:rPr lang="en-US" dirty="0"/>
              <a:t>Reviewed the seven tools we will use</a:t>
            </a:r>
          </a:p>
          <a:p>
            <a:pPr lvl="1"/>
            <a:r>
              <a:rPr lang="en-US" dirty="0"/>
              <a:t>Described the next four topics in the course</a:t>
            </a:r>
          </a:p>
        </p:txBody>
      </p:sp>
      <p:sp>
        <p:nvSpPr>
          <p:cNvPr id="4" name="Footer Placeholder 3"/>
          <p:cNvSpPr>
            <a:spLocks noGrp="1"/>
          </p:cNvSpPr>
          <p:nvPr>
            <p:ph type="ftr" sz="quarter" idx="11"/>
          </p:nvPr>
        </p:nvSpPr>
        <p:spPr/>
        <p:txBody>
          <a:bodyPr/>
          <a:lstStyle/>
          <a:p>
            <a:r>
              <a:rPr lang="en-US"/>
              <a:t>Summary of tools and looking ahead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11</a:t>
            </a:fld>
            <a:endParaRPr lang="en-CA"/>
          </a:p>
        </p:txBody>
      </p:sp>
    </p:spTree>
    <p:custDataLst>
      <p:tags r:id="rId1"/>
    </p:custDataLst>
    <p:extLst>
      <p:ext uri="{BB962C8B-B14F-4D97-AF65-F5344CB8AC3E}">
        <p14:creationId xmlns:p14="http://schemas.microsoft.com/office/powerpoint/2010/main" val="2475975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https://en.wikipedia.org/wiki/Numerical_analysis</a:t>
            </a:r>
          </a:p>
        </p:txBody>
      </p:sp>
      <p:sp>
        <p:nvSpPr>
          <p:cNvPr id="4" name="Footer Placeholder 3"/>
          <p:cNvSpPr>
            <a:spLocks noGrp="1"/>
          </p:cNvSpPr>
          <p:nvPr>
            <p:ph type="ftr" sz="quarter" idx="11"/>
          </p:nvPr>
        </p:nvSpPr>
        <p:spPr/>
        <p:txBody>
          <a:bodyPr/>
          <a:lstStyle/>
          <a:p>
            <a:r>
              <a:rPr lang="en-US"/>
              <a:t>Summary of tools and looking ahead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12</a:t>
            </a:fld>
            <a:endParaRPr lang="en-CA"/>
          </a:p>
        </p:txBody>
      </p:sp>
    </p:spTree>
    <p:extLst>
      <p:ext uri="{BB962C8B-B14F-4D97-AF65-F5344CB8AC3E}">
        <p14:creationId xmlns:p14="http://schemas.microsoft.com/office/powerpoint/2010/main" val="1740462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None so far.</a:t>
            </a:r>
            <a:endParaRPr lang="en-CA" sz="1800" dirty="0"/>
          </a:p>
        </p:txBody>
      </p:sp>
      <p:sp>
        <p:nvSpPr>
          <p:cNvPr id="4" name="Footer Placeholder 3"/>
          <p:cNvSpPr>
            <a:spLocks noGrp="1"/>
          </p:cNvSpPr>
          <p:nvPr>
            <p:ph type="ftr" sz="quarter" idx="11"/>
          </p:nvPr>
        </p:nvSpPr>
        <p:spPr/>
        <p:txBody>
          <a:bodyPr/>
          <a:lstStyle/>
          <a:p>
            <a:r>
              <a:rPr lang="en-US"/>
              <a:t>Summary of tools and looking ahead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13</a:t>
            </a:fld>
            <a:endParaRPr lang="en-CA"/>
          </a:p>
        </p:txBody>
      </p:sp>
    </p:spTree>
    <p:extLst>
      <p:ext uri="{BB962C8B-B14F-4D97-AF65-F5344CB8AC3E}">
        <p14:creationId xmlns:p14="http://schemas.microsoft.com/office/powerpoint/2010/main" val="886795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Summary of tools and looking ahead</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14</a:t>
            </a:fld>
            <a:endParaRPr lang="en-CA"/>
          </a:p>
        </p:txBody>
      </p:sp>
    </p:spTree>
    <p:extLst>
      <p:ext uri="{BB962C8B-B14F-4D97-AF65-F5344CB8AC3E}">
        <p14:creationId xmlns:p14="http://schemas.microsoft.com/office/powerpoint/2010/main" val="1131585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Summary of tools and looking ahead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15</a:t>
            </a:fld>
            <a:endParaRPr lang="en-CA"/>
          </a:p>
        </p:txBody>
      </p:sp>
    </p:spTree>
    <p:extLst>
      <p:ext uri="{BB962C8B-B14F-4D97-AF65-F5344CB8AC3E}">
        <p14:creationId xmlns:p14="http://schemas.microsoft.com/office/powerpoint/2010/main" val="427249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In this topic, we will</a:t>
            </a:r>
          </a:p>
          <a:p>
            <a:pPr lvl="1"/>
            <a:r>
              <a:rPr lang="en-US" dirty="0"/>
              <a:t>Review the seven tools we will use to find algorithms for numerical algorithms</a:t>
            </a:r>
          </a:p>
          <a:p>
            <a:pPr lvl="1"/>
            <a:r>
              <a:rPr lang="en-US" dirty="0"/>
              <a:t>Look at the upcoming four topics</a:t>
            </a:r>
          </a:p>
        </p:txBody>
      </p:sp>
      <p:sp>
        <p:nvSpPr>
          <p:cNvPr id="4" name="Footer Placeholder 3"/>
          <p:cNvSpPr>
            <a:spLocks noGrp="1"/>
          </p:cNvSpPr>
          <p:nvPr>
            <p:ph type="ftr" sz="quarter" idx="11"/>
          </p:nvPr>
        </p:nvSpPr>
        <p:spPr/>
        <p:txBody>
          <a:bodyPr/>
          <a:lstStyle/>
          <a:p>
            <a:r>
              <a:rPr lang="en-US"/>
              <a:t>Summary of tools and looking ahead</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spTree>
    <p:extLst>
      <p:ext uri="{BB962C8B-B14F-4D97-AF65-F5344CB8AC3E}">
        <p14:creationId xmlns:p14="http://schemas.microsoft.com/office/powerpoint/2010/main" val="283528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Weighted averages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To begin, the first tool is weighted averages:</a:t>
            </a:r>
          </a:p>
          <a:p>
            <a:pPr lvl="1"/>
            <a:r>
              <a:rPr lang="en-US" dirty="0"/>
              <a:t>If                                           are weights, then</a:t>
            </a:r>
          </a:p>
          <a:p>
            <a:pPr lvl="1"/>
            <a:endParaRPr lang="en-US" dirty="0"/>
          </a:p>
          <a:p>
            <a:pPr lvl="1"/>
            <a:endParaRPr lang="en-US" dirty="0"/>
          </a:p>
          <a:p>
            <a:pPr marL="457200" lvl="1" indent="0">
              <a:buNone/>
            </a:pPr>
            <a:r>
              <a:rPr lang="en-US" dirty="0"/>
              <a:t>      is a weighted average of the </a:t>
            </a:r>
            <a:r>
              <a:rPr lang="en-US" i="1" dirty="0">
                <a:latin typeface="Times New Roman" panose="02020603050405020304" pitchFamily="18" charset="0"/>
              </a:rPr>
              <a:t>n</a:t>
            </a:r>
            <a:r>
              <a:rPr lang="en-US" dirty="0">
                <a:latin typeface="Times New Roman" panose="02020603050405020304" pitchFamily="18" charset="0"/>
              </a:rPr>
              <a:t> </a:t>
            </a:r>
            <a:r>
              <a:rPr lang="en-US" i="1" dirty="0">
                <a:latin typeface="Times New Roman" panose="02020603050405020304" pitchFamily="18" charset="0"/>
              </a:rPr>
              <a:t>x</a:t>
            </a:r>
            <a:r>
              <a:rPr lang="en-US" dirty="0"/>
              <a:t>-values</a:t>
            </a:r>
          </a:p>
          <a:p>
            <a:pPr lvl="1"/>
            <a:r>
              <a:rPr lang="en-US" dirty="0"/>
              <a:t>If all the weights are greater-than-or-equal to zero,</a:t>
            </a:r>
            <a:br>
              <a:rPr lang="en-US" dirty="0"/>
            </a:br>
            <a:r>
              <a:rPr lang="en-US" dirty="0"/>
              <a:t>		we call it a </a:t>
            </a:r>
            <a:r>
              <a:rPr lang="en-US" i="1" dirty="0"/>
              <a:t>convex combination</a:t>
            </a:r>
            <a:r>
              <a:rPr lang="en-US" dirty="0"/>
              <a:t>, and</a:t>
            </a:r>
          </a:p>
          <a:p>
            <a:pPr marL="457200" lvl="1" indent="0">
              <a:buNone/>
            </a:pPr>
            <a:endParaRPr lang="en-US" dirty="0"/>
          </a:p>
          <a:p>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Summary of tools and looking ahead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3</a:t>
            </a:fld>
            <a:endParaRPr lang="en-CA"/>
          </a:p>
        </p:txBody>
      </p:sp>
      <p:graphicFrame>
        <p:nvGraphicFramePr>
          <p:cNvPr id="24" name="Object 23">
            <a:extLst>
              <a:ext uri="{FF2B5EF4-FFF2-40B4-BE49-F238E27FC236}">
                <a16:creationId xmlns:a16="http://schemas.microsoft.com/office/drawing/2014/main" id="{8CA0B278-36E3-40DC-9948-9B1B73B61435}"/>
              </a:ext>
            </a:extLst>
          </p:cNvPr>
          <p:cNvGraphicFramePr>
            <a:graphicFrameLocks noChangeAspect="1"/>
          </p:cNvGraphicFramePr>
          <p:nvPr>
            <p:extLst>
              <p:ext uri="{D42A27DB-BD31-4B8C-83A1-F6EECF244321}">
                <p14:modId xmlns:p14="http://schemas.microsoft.com/office/powerpoint/2010/main" val="3555344756"/>
              </p:ext>
            </p:extLst>
          </p:nvPr>
        </p:nvGraphicFramePr>
        <p:xfrm>
          <a:off x="3257550" y="2481299"/>
          <a:ext cx="2628900" cy="425450"/>
        </p:xfrm>
        <a:graphic>
          <a:graphicData uri="http://schemas.openxmlformats.org/presentationml/2006/ole">
            <mc:AlternateContent xmlns:mc="http://schemas.openxmlformats.org/markup-compatibility/2006">
              <mc:Choice xmlns:v="urn:schemas-microsoft-com:vml" Requires="v">
                <p:oleObj name="Equation" r:id="rId3" imgW="1180800" imgH="190440" progId="Equation.DSMT4">
                  <p:embed/>
                </p:oleObj>
              </mc:Choice>
              <mc:Fallback>
                <p:oleObj name="Equation" r:id="rId3" imgW="1180800" imgH="190440" progId="Equation.DSMT4">
                  <p:embed/>
                  <p:pic>
                    <p:nvPicPr>
                      <p:cNvPr id="24" name="Object 23">
                        <a:extLst>
                          <a:ext uri="{FF2B5EF4-FFF2-40B4-BE49-F238E27FC236}">
                            <a16:creationId xmlns:a16="http://schemas.microsoft.com/office/drawing/2014/main" id="{8CA0B278-36E3-40DC-9948-9B1B73B61435}"/>
                          </a:ext>
                        </a:extLst>
                      </p:cNvPr>
                      <p:cNvPicPr/>
                      <p:nvPr/>
                    </p:nvPicPr>
                    <p:blipFill>
                      <a:blip r:embed="rId4"/>
                      <a:stretch>
                        <a:fillRect/>
                      </a:stretch>
                    </p:blipFill>
                    <p:spPr>
                      <a:xfrm>
                        <a:off x="3257550" y="2481299"/>
                        <a:ext cx="2628900" cy="42545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0BF99B8B-539F-4A89-BCD3-2FF2B57361A1}"/>
              </a:ext>
            </a:extLst>
          </p:cNvPr>
          <p:cNvGraphicFramePr>
            <a:graphicFrameLocks noChangeAspect="1"/>
          </p:cNvGraphicFramePr>
          <p:nvPr>
            <p:extLst>
              <p:ext uri="{D42A27DB-BD31-4B8C-83A1-F6EECF244321}">
                <p14:modId xmlns:p14="http://schemas.microsoft.com/office/powerpoint/2010/main" val="1331336794"/>
              </p:ext>
            </p:extLst>
          </p:nvPr>
        </p:nvGraphicFramePr>
        <p:xfrm>
          <a:off x="1564138" y="2025020"/>
          <a:ext cx="2374900" cy="425450"/>
        </p:xfrm>
        <a:graphic>
          <a:graphicData uri="http://schemas.openxmlformats.org/presentationml/2006/ole">
            <mc:AlternateContent xmlns:mc="http://schemas.openxmlformats.org/markup-compatibility/2006">
              <mc:Choice xmlns:v="urn:schemas-microsoft-com:vml" Requires="v">
                <p:oleObj name="Equation" r:id="rId5" imgW="1066680" imgH="190440" progId="Equation.DSMT4">
                  <p:embed/>
                </p:oleObj>
              </mc:Choice>
              <mc:Fallback>
                <p:oleObj name="Equation" r:id="rId5" imgW="1066680" imgH="190440" progId="Equation.DSMT4">
                  <p:embed/>
                  <p:pic>
                    <p:nvPicPr>
                      <p:cNvPr id="25" name="Object 24">
                        <a:extLst>
                          <a:ext uri="{FF2B5EF4-FFF2-40B4-BE49-F238E27FC236}">
                            <a16:creationId xmlns:a16="http://schemas.microsoft.com/office/drawing/2014/main" id="{0BF99B8B-539F-4A89-BCD3-2FF2B57361A1}"/>
                          </a:ext>
                        </a:extLst>
                      </p:cNvPr>
                      <p:cNvPicPr/>
                      <p:nvPr/>
                    </p:nvPicPr>
                    <p:blipFill>
                      <a:blip r:embed="rId6"/>
                      <a:stretch>
                        <a:fillRect/>
                      </a:stretch>
                    </p:blipFill>
                    <p:spPr>
                      <a:xfrm>
                        <a:off x="1564138" y="2025020"/>
                        <a:ext cx="2374900" cy="42545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ECCB09BB-9C71-4509-805E-190CAA42B302}"/>
              </a:ext>
            </a:extLst>
          </p:cNvPr>
          <p:cNvGraphicFramePr>
            <a:graphicFrameLocks noChangeAspect="1"/>
          </p:cNvGraphicFramePr>
          <p:nvPr>
            <p:extLst>
              <p:ext uri="{D42A27DB-BD31-4B8C-83A1-F6EECF244321}">
                <p14:modId xmlns:p14="http://schemas.microsoft.com/office/powerpoint/2010/main" val="1773530930"/>
              </p:ext>
            </p:extLst>
          </p:nvPr>
        </p:nvGraphicFramePr>
        <p:xfrm>
          <a:off x="1166973" y="4288114"/>
          <a:ext cx="7348538" cy="482600"/>
        </p:xfrm>
        <a:graphic>
          <a:graphicData uri="http://schemas.openxmlformats.org/presentationml/2006/ole">
            <mc:AlternateContent xmlns:mc="http://schemas.openxmlformats.org/markup-compatibility/2006">
              <mc:Choice xmlns:v="urn:schemas-microsoft-com:vml" Requires="v">
                <p:oleObj name="Equation" r:id="rId7" imgW="3301920" imgH="215640" progId="Equation.DSMT4">
                  <p:embed/>
                </p:oleObj>
              </mc:Choice>
              <mc:Fallback>
                <p:oleObj name="Equation" r:id="rId7" imgW="3301920" imgH="215640" progId="Equation.DSMT4">
                  <p:embed/>
                  <p:pic>
                    <p:nvPicPr>
                      <p:cNvPr id="30" name="Object 29">
                        <a:extLst>
                          <a:ext uri="{FF2B5EF4-FFF2-40B4-BE49-F238E27FC236}">
                            <a16:creationId xmlns:a16="http://schemas.microsoft.com/office/drawing/2014/main" id="{ECCB09BB-9C71-4509-805E-190CAA42B302}"/>
                          </a:ext>
                        </a:extLst>
                      </p:cNvPr>
                      <p:cNvPicPr/>
                      <p:nvPr/>
                    </p:nvPicPr>
                    <p:blipFill>
                      <a:blip r:embed="rId8"/>
                      <a:stretch>
                        <a:fillRect/>
                      </a:stretch>
                    </p:blipFill>
                    <p:spPr>
                      <a:xfrm>
                        <a:off x="1166973" y="4288114"/>
                        <a:ext cx="7348538" cy="48260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55068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Iteration</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5517037"/>
          </a:xfrm>
        </p:spPr>
        <p:txBody>
          <a:bodyPr>
            <a:noAutofit/>
          </a:bodyPr>
          <a:lstStyle/>
          <a:p>
            <a:r>
              <a:rPr lang="en-US" dirty="0"/>
              <a:t>The second tool is iteration:</a:t>
            </a:r>
          </a:p>
          <a:p>
            <a:pPr lvl="1"/>
            <a:r>
              <a:rPr lang="en-US" dirty="0"/>
              <a:t>It is possible to devise algorithms that can be implemented as a function </a:t>
            </a:r>
            <a:r>
              <a:rPr lang="en-US" i="1" dirty="0">
                <a:latin typeface="Times New Roman" panose="02020603050405020304" pitchFamily="18" charset="0"/>
                <a:ea typeface="Tahoma" panose="020B0604030504040204" pitchFamily="34" charset="0"/>
              </a:rPr>
              <a:t>F</a:t>
            </a:r>
            <a:r>
              <a:rPr lang="en-US" dirty="0"/>
              <a:t> so that if </a:t>
            </a:r>
            <a:r>
              <a:rPr lang="en-US" i="1" dirty="0">
                <a:latin typeface="Times New Roman" panose="02020603050405020304" pitchFamily="18" charset="0"/>
              </a:rPr>
              <a:t>x</a:t>
            </a:r>
            <a:r>
              <a:rPr lang="en-US" baseline="-25000" dirty="0">
                <a:latin typeface="Times New Roman" panose="02020603050405020304" pitchFamily="18" charset="0"/>
              </a:rPr>
              <a:t>0</a:t>
            </a:r>
            <a:r>
              <a:rPr lang="en-US" dirty="0"/>
              <a:t> approximates a value,</a:t>
            </a:r>
            <a:br>
              <a:rPr lang="en-US" dirty="0"/>
            </a:br>
            <a:r>
              <a:rPr lang="en-US" dirty="0"/>
              <a:t>	then, under certain conditions, </a:t>
            </a:r>
            <a:r>
              <a:rPr lang="en-US" i="1" dirty="0">
                <a:latin typeface="Times New Roman" panose="02020603050405020304" pitchFamily="18" charset="0"/>
              </a:rPr>
              <a:t>F</a:t>
            </a:r>
            <a:r>
              <a:rPr lang="en-US" dirty="0">
                <a:latin typeface="Times New Roman" panose="02020603050405020304" pitchFamily="18" charset="0"/>
              </a:rPr>
              <a:t>(</a:t>
            </a:r>
            <a:r>
              <a:rPr lang="en-US" i="1" dirty="0">
                <a:latin typeface="Times New Roman" panose="02020603050405020304" pitchFamily="18" charset="0"/>
              </a:rPr>
              <a:t>x</a:t>
            </a:r>
            <a:r>
              <a:rPr lang="en-US" baseline="-25000" dirty="0">
                <a:latin typeface="Times New Roman" panose="02020603050405020304" pitchFamily="18" charset="0"/>
              </a:rPr>
              <a:t>0</a:t>
            </a:r>
            <a:r>
              <a:rPr lang="en-US" dirty="0">
                <a:latin typeface="Times New Roman" panose="02020603050405020304" pitchFamily="18" charset="0"/>
              </a:rPr>
              <a:t>)</a:t>
            </a:r>
            <a:r>
              <a:rPr lang="en-US" dirty="0"/>
              <a:t> is a better approximation  </a:t>
            </a:r>
          </a:p>
          <a:p>
            <a:pPr lvl="1"/>
            <a:r>
              <a:rPr lang="en-US" dirty="0"/>
              <a:t>Such an algorithm can be iterated</a:t>
            </a:r>
          </a:p>
          <a:p>
            <a:r>
              <a:rPr lang="en-US" dirty="0"/>
              <a:t>Specifically, if we are solving </a:t>
            </a:r>
            <a:r>
              <a:rPr lang="en-US" i="1" dirty="0">
                <a:latin typeface="Times New Roman" panose="02020603050405020304" pitchFamily="18" charset="0"/>
              </a:rPr>
              <a:t>x</a:t>
            </a:r>
            <a:r>
              <a:rPr lang="en-US" dirty="0">
                <a:latin typeface="Times New Roman" panose="02020603050405020304" pitchFamily="18" charset="0"/>
              </a:rPr>
              <a:t> = </a:t>
            </a:r>
            <a:r>
              <a:rPr lang="en-US" i="1" dirty="0">
                <a:latin typeface="Times New Roman" panose="02020603050405020304" pitchFamily="18" charset="0"/>
              </a:rPr>
              <a:t>f</a:t>
            </a:r>
            <a:r>
              <a:rPr lang="en-US" dirty="0">
                <a:latin typeface="Times New Roman" panose="02020603050405020304" pitchFamily="18" charset="0"/>
              </a:rPr>
              <a:t> (</a:t>
            </a:r>
            <a:r>
              <a:rPr lang="en-US" i="1" dirty="0">
                <a:latin typeface="Times New Roman" panose="02020603050405020304" pitchFamily="18" charset="0"/>
              </a:rPr>
              <a:t>x</a:t>
            </a:r>
            <a:r>
              <a:rPr lang="en-US" dirty="0">
                <a:latin typeface="Times New Roman" panose="02020603050405020304" pitchFamily="18" charset="0"/>
              </a:rPr>
              <a:t>)</a:t>
            </a:r>
            <a:r>
              <a:rPr lang="en-US" dirty="0"/>
              <a:t> where </a:t>
            </a:r>
            <a:r>
              <a:rPr lang="en-US" i="1" dirty="0">
                <a:latin typeface="Times New Roman" panose="02020603050405020304" pitchFamily="18" charset="0"/>
              </a:rPr>
              <a:t>f</a:t>
            </a:r>
            <a:r>
              <a:rPr lang="en-US" dirty="0"/>
              <a:t> is an algebraic expression in </a:t>
            </a:r>
            <a:r>
              <a:rPr lang="en-US" i="1" dirty="0">
                <a:latin typeface="Times New Roman" panose="02020603050405020304" pitchFamily="18" charset="0"/>
              </a:rPr>
              <a:t>x</a:t>
            </a:r>
            <a:r>
              <a:rPr lang="en-US" dirty="0"/>
              <a:t>, we can proceed as follows:</a:t>
            </a:r>
          </a:p>
          <a:p>
            <a:pPr lvl="1"/>
            <a:r>
              <a:rPr lang="en-US" dirty="0"/>
              <a:t>Start with an initial approximation </a:t>
            </a:r>
            <a:r>
              <a:rPr lang="en-US" i="1" dirty="0">
                <a:latin typeface="Times New Roman" panose="02020603050405020304" pitchFamily="18" charset="0"/>
              </a:rPr>
              <a:t>x</a:t>
            </a:r>
            <a:r>
              <a:rPr lang="en-US" baseline="-25000" dirty="0">
                <a:latin typeface="Times New Roman" panose="02020603050405020304" pitchFamily="18" charset="0"/>
              </a:rPr>
              <a:t>0</a:t>
            </a:r>
            <a:endParaRPr lang="en-US" dirty="0">
              <a:latin typeface="Times New Roman" panose="02020603050405020304" pitchFamily="18" charset="0"/>
            </a:endParaRPr>
          </a:p>
          <a:p>
            <a:pPr lvl="1"/>
            <a:r>
              <a:rPr lang="en-US" dirty="0"/>
              <a:t>Let</a:t>
            </a:r>
          </a:p>
          <a:p>
            <a:pPr lvl="1"/>
            <a:r>
              <a:rPr lang="en-US" dirty="0"/>
              <a:t>If this sequence converges, it converges to a solution of </a:t>
            </a:r>
            <a:r>
              <a:rPr lang="en-US" i="1" dirty="0">
                <a:latin typeface="Times New Roman" panose="02020603050405020304" pitchFamily="18" charset="0"/>
              </a:rPr>
              <a:t>x</a:t>
            </a:r>
            <a:r>
              <a:rPr lang="en-US" dirty="0">
                <a:latin typeface="Times New Roman" panose="02020603050405020304" pitchFamily="18" charset="0"/>
              </a:rPr>
              <a:t> = </a:t>
            </a:r>
            <a:r>
              <a:rPr lang="en-US" i="1" dirty="0">
                <a:latin typeface="Times New Roman" panose="02020603050405020304" pitchFamily="18" charset="0"/>
              </a:rPr>
              <a:t>f</a:t>
            </a:r>
            <a:r>
              <a:rPr lang="en-US" dirty="0">
                <a:latin typeface="Times New Roman" panose="02020603050405020304" pitchFamily="18" charset="0"/>
              </a:rPr>
              <a:t>(</a:t>
            </a:r>
            <a:r>
              <a:rPr lang="en-US" i="1" dirty="0">
                <a:latin typeface="Times New Roman" panose="02020603050405020304" pitchFamily="18" charset="0"/>
              </a:rPr>
              <a:t>x</a:t>
            </a:r>
            <a:r>
              <a:rPr lang="en-US" dirty="0">
                <a:latin typeface="Times New Roman" panose="02020603050405020304" pitchFamily="18" charset="0"/>
              </a:rPr>
              <a:t>)</a:t>
            </a:r>
          </a:p>
          <a:p>
            <a:r>
              <a:rPr lang="en-US" dirty="0"/>
              <a:t>We saw that it is necessary to limit the number of iterations:</a:t>
            </a:r>
          </a:p>
          <a:p>
            <a:pPr lvl="1"/>
            <a:r>
              <a:rPr lang="en-US" dirty="0"/>
              <a:t>If there are too many iterations, we should halt</a:t>
            </a:r>
          </a:p>
          <a:p>
            <a:pPr lvl="1"/>
            <a:r>
              <a:rPr lang="en-US" dirty="0"/>
              <a:t>If                      is sufficiently small, assume </a:t>
            </a:r>
            <a:r>
              <a:rPr lang="en-US" i="1" dirty="0">
                <a:latin typeface="Times New Roman" panose="02020603050405020304" pitchFamily="18" charset="0"/>
              </a:rPr>
              <a:t>x</a:t>
            </a:r>
            <a:r>
              <a:rPr lang="en-US" i="1" baseline="-25000" dirty="0">
                <a:latin typeface="Times New Roman" panose="02020603050405020304" pitchFamily="18" charset="0"/>
              </a:rPr>
              <a:t>k</a:t>
            </a:r>
            <a:r>
              <a:rPr lang="en-US" baseline="-25000" dirty="0">
                <a:latin typeface="Times New Roman" panose="02020603050405020304" pitchFamily="18" charset="0"/>
              </a:rPr>
              <a:t>+1</a:t>
            </a:r>
            <a:r>
              <a:rPr lang="en-US" dirty="0"/>
              <a:t> is close enough </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Summary of tools and looking ahead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4</a:t>
            </a:fld>
            <a:endParaRPr lang="en-CA"/>
          </a:p>
        </p:txBody>
      </p:sp>
      <p:graphicFrame>
        <p:nvGraphicFramePr>
          <p:cNvPr id="10" name="Object 9">
            <a:extLst>
              <a:ext uri="{FF2B5EF4-FFF2-40B4-BE49-F238E27FC236}">
                <a16:creationId xmlns:a16="http://schemas.microsoft.com/office/drawing/2014/main" id="{AE465D10-E511-4512-9BA8-8174B7C18CBD}"/>
              </a:ext>
            </a:extLst>
          </p:cNvPr>
          <p:cNvGraphicFramePr>
            <a:graphicFrameLocks noChangeAspect="1"/>
          </p:cNvGraphicFramePr>
          <p:nvPr>
            <p:extLst>
              <p:ext uri="{D42A27DB-BD31-4B8C-83A1-F6EECF244321}">
                <p14:modId xmlns:p14="http://schemas.microsoft.com/office/powerpoint/2010/main" val="3996306470"/>
              </p:ext>
            </p:extLst>
          </p:nvPr>
        </p:nvGraphicFramePr>
        <p:xfrm>
          <a:off x="1700650" y="4528002"/>
          <a:ext cx="1666875" cy="481012"/>
        </p:xfrm>
        <a:graphic>
          <a:graphicData uri="http://schemas.openxmlformats.org/presentationml/2006/ole">
            <mc:AlternateContent xmlns:mc="http://schemas.openxmlformats.org/markup-compatibility/2006">
              <mc:Choice xmlns:v="urn:schemas-microsoft-com:vml" Requires="v">
                <p:oleObj name="Equation" r:id="rId3" imgW="749160" imgH="215640" progId="Equation.DSMT4">
                  <p:embed/>
                </p:oleObj>
              </mc:Choice>
              <mc:Fallback>
                <p:oleObj name="Equation" r:id="rId3" imgW="749160" imgH="215640" progId="Equation.DSMT4">
                  <p:embed/>
                  <p:pic>
                    <p:nvPicPr>
                      <p:cNvPr id="10" name="Object 9">
                        <a:extLst>
                          <a:ext uri="{FF2B5EF4-FFF2-40B4-BE49-F238E27FC236}">
                            <a16:creationId xmlns:a16="http://schemas.microsoft.com/office/drawing/2014/main" id="{AE465D10-E511-4512-9BA8-8174B7C18CBD}"/>
                          </a:ext>
                        </a:extLst>
                      </p:cNvPr>
                      <p:cNvPicPr/>
                      <p:nvPr/>
                    </p:nvPicPr>
                    <p:blipFill>
                      <a:blip r:embed="rId4"/>
                      <a:stretch>
                        <a:fillRect/>
                      </a:stretch>
                    </p:blipFill>
                    <p:spPr>
                      <a:xfrm>
                        <a:off x="1700650" y="4528002"/>
                        <a:ext cx="1666875" cy="4810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224BB6E-E979-4A9C-B8E3-D3BB479AC5B6}"/>
              </a:ext>
            </a:extLst>
          </p:cNvPr>
          <p:cNvGraphicFramePr>
            <a:graphicFrameLocks noChangeAspect="1"/>
          </p:cNvGraphicFramePr>
          <p:nvPr>
            <p:extLst>
              <p:ext uri="{D42A27DB-BD31-4B8C-83A1-F6EECF244321}">
                <p14:modId xmlns:p14="http://schemas.microsoft.com/office/powerpoint/2010/main" val="1803743412"/>
              </p:ext>
            </p:extLst>
          </p:nvPr>
        </p:nvGraphicFramePr>
        <p:xfrm>
          <a:off x="1538288" y="6068218"/>
          <a:ext cx="1158875" cy="481013"/>
        </p:xfrm>
        <a:graphic>
          <a:graphicData uri="http://schemas.openxmlformats.org/presentationml/2006/ole">
            <mc:AlternateContent xmlns:mc="http://schemas.openxmlformats.org/markup-compatibility/2006">
              <mc:Choice xmlns:v="urn:schemas-microsoft-com:vml" Requires="v">
                <p:oleObj name="Equation" r:id="rId5" imgW="520560" imgH="215640" progId="Equation.DSMT4">
                  <p:embed/>
                </p:oleObj>
              </mc:Choice>
              <mc:Fallback>
                <p:oleObj name="Equation" r:id="rId5" imgW="520560" imgH="215640" progId="Equation.DSMT4">
                  <p:embed/>
                  <p:pic>
                    <p:nvPicPr>
                      <p:cNvPr id="8" name="Object 7">
                        <a:extLst>
                          <a:ext uri="{FF2B5EF4-FFF2-40B4-BE49-F238E27FC236}">
                            <a16:creationId xmlns:a16="http://schemas.microsoft.com/office/drawing/2014/main" id="{0224BB6E-E979-4A9C-B8E3-D3BB479AC5B6}"/>
                          </a:ext>
                        </a:extLst>
                      </p:cNvPr>
                      <p:cNvPicPr/>
                      <p:nvPr/>
                    </p:nvPicPr>
                    <p:blipFill>
                      <a:blip r:embed="rId6"/>
                      <a:stretch>
                        <a:fillRect/>
                      </a:stretch>
                    </p:blipFill>
                    <p:spPr>
                      <a:xfrm>
                        <a:off x="1538288" y="6068218"/>
                        <a:ext cx="1158875" cy="48101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72878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Linear algebra</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5554744"/>
          </a:xfrm>
        </p:spPr>
        <p:txBody>
          <a:bodyPr>
            <a:noAutofit/>
          </a:bodyPr>
          <a:lstStyle/>
          <a:p>
            <a:r>
              <a:rPr lang="en-US" dirty="0"/>
              <a:t>The third tool is linear algebra:</a:t>
            </a:r>
          </a:p>
          <a:p>
            <a:pPr lvl="1"/>
            <a:r>
              <a:rPr lang="en-US" dirty="0"/>
              <a:t>Solving a system of linear equations</a:t>
            </a:r>
            <a:r>
              <a:rPr lang="en-US" dirty="0">
                <a:latin typeface="Times New Roman" panose="02020603050405020304" pitchFamily="18" charset="0"/>
              </a:rPr>
              <a:t> </a:t>
            </a:r>
            <a:r>
              <a:rPr lang="en-US" i="1" dirty="0">
                <a:latin typeface="Times New Roman" panose="02020603050405020304" pitchFamily="18" charset="0"/>
              </a:rPr>
              <a:t>A</a:t>
            </a:r>
            <a:r>
              <a:rPr lang="en-US" b="1" dirty="0">
                <a:latin typeface="Times New Roman" panose="02020603050405020304" pitchFamily="18" charset="0"/>
              </a:rPr>
              <a:t>u</a:t>
            </a:r>
            <a:r>
              <a:rPr lang="en-US" dirty="0">
                <a:latin typeface="Times New Roman" panose="02020603050405020304" pitchFamily="18" charset="0"/>
              </a:rPr>
              <a:t> = </a:t>
            </a:r>
            <a:r>
              <a:rPr lang="en-US" b="1" dirty="0">
                <a:latin typeface="Times New Roman" panose="02020603050405020304" pitchFamily="18" charset="0"/>
              </a:rPr>
              <a:t>v</a:t>
            </a:r>
            <a:r>
              <a:rPr lang="en-US" dirty="0"/>
              <a:t> is the only such system that can be generally solved</a:t>
            </a:r>
          </a:p>
          <a:p>
            <a:pPr lvl="2"/>
            <a:r>
              <a:rPr lang="en-US" dirty="0"/>
              <a:t>We will approximate non-linear equations with linear ones</a:t>
            </a:r>
          </a:p>
          <a:p>
            <a:pPr lvl="1"/>
            <a:r>
              <a:rPr lang="en-US" dirty="0"/>
              <a:t>When applying Gaussian elimination, it is necessary to use partial pivoting to avoid adding a large multiple of one row onto another</a:t>
            </a:r>
          </a:p>
          <a:p>
            <a:pPr lvl="1"/>
            <a:r>
              <a:rPr lang="en-US" dirty="0"/>
              <a:t>It is also possible to rewrite </a:t>
            </a:r>
            <a:r>
              <a:rPr lang="en-US" i="1" dirty="0">
                <a:latin typeface="Times New Roman" panose="02020603050405020304" pitchFamily="18" charset="0"/>
              </a:rPr>
              <a:t>A</a:t>
            </a:r>
            <a:r>
              <a:rPr lang="en-US" b="1" dirty="0">
                <a:latin typeface="Times New Roman" panose="02020603050405020304" pitchFamily="18" charset="0"/>
              </a:rPr>
              <a:t>u</a:t>
            </a:r>
            <a:r>
              <a:rPr lang="en-US" dirty="0">
                <a:latin typeface="Times New Roman" panose="02020603050405020304" pitchFamily="18" charset="0"/>
              </a:rPr>
              <a:t> = </a:t>
            </a:r>
            <a:r>
              <a:rPr lang="en-US" b="1" dirty="0">
                <a:latin typeface="Times New Roman" panose="02020603050405020304" pitchFamily="18" charset="0"/>
              </a:rPr>
              <a:t>v</a:t>
            </a:r>
            <a:r>
              <a:rPr lang="en-US" dirty="0"/>
              <a:t> in the form</a:t>
            </a:r>
          </a:p>
          <a:p>
            <a:pPr marL="457200" lvl="1" indent="0">
              <a:buNone/>
            </a:pPr>
            <a:endParaRPr lang="en-US" dirty="0">
              <a:latin typeface="Times New Roman" panose="02020603050405020304" pitchFamily="18" charset="0"/>
            </a:endParaRPr>
          </a:p>
          <a:p>
            <a:pPr marL="457200" lvl="1" indent="0">
              <a:buNone/>
            </a:pPr>
            <a:r>
              <a:rPr lang="en-US" dirty="0"/>
              <a:t>     which can then be iterated</a:t>
            </a:r>
          </a:p>
          <a:p>
            <a:pPr lvl="2"/>
            <a:r>
              <a:rPr lang="en-US" dirty="0"/>
              <a:t>This will converge if </a:t>
            </a:r>
            <a:r>
              <a:rPr lang="en-US" i="1" dirty="0">
                <a:latin typeface="Times New Roman" panose="02020603050405020304" pitchFamily="18" charset="0"/>
              </a:rPr>
              <a:t>A</a:t>
            </a:r>
            <a:r>
              <a:rPr lang="en-US" dirty="0"/>
              <a:t> is strictly diagonally dominant</a:t>
            </a:r>
          </a:p>
          <a:p>
            <a:pPr lvl="1"/>
            <a:r>
              <a:rPr lang="en-US" dirty="0"/>
              <a:t>We discussed the condition number of a matrix</a:t>
            </a:r>
          </a:p>
          <a:p>
            <a:pPr lvl="2"/>
            <a:r>
              <a:rPr lang="en-US" dirty="0"/>
              <a:t>Any error in </a:t>
            </a:r>
            <a:r>
              <a:rPr lang="en-US" i="1" dirty="0">
                <a:latin typeface="Times New Roman" panose="02020603050405020304" pitchFamily="18" charset="0"/>
              </a:rPr>
              <a:t>A</a:t>
            </a:r>
            <a:r>
              <a:rPr lang="en-US" dirty="0"/>
              <a:t>, </a:t>
            </a:r>
            <a:r>
              <a:rPr lang="en-US" b="1" dirty="0">
                <a:latin typeface="Times New Roman" panose="02020603050405020304" pitchFamily="18" charset="0"/>
              </a:rPr>
              <a:t>v</a:t>
            </a:r>
            <a:r>
              <a:rPr lang="en-US" dirty="0"/>
              <a:t> or numeric error in solving is potentially</a:t>
            </a:r>
            <a:br>
              <a:rPr lang="en-US" dirty="0"/>
            </a:br>
            <a:r>
              <a:rPr lang="en-US" dirty="0"/>
              <a:t>magnified by up to the condition number</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Summary of tools and looking ahead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5</a:t>
            </a:fld>
            <a:endParaRPr lang="en-CA"/>
          </a:p>
        </p:txBody>
      </p:sp>
      <p:graphicFrame>
        <p:nvGraphicFramePr>
          <p:cNvPr id="10" name="Object 9">
            <a:extLst>
              <a:ext uri="{FF2B5EF4-FFF2-40B4-BE49-F238E27FC236}">
                <a16:creationId xmlns:a16="http://schemas.microsoft.com/office/drawing/2014/main" id="{AE465D10-E511-4512-9BA8-8174B7C18CBD}"/>
              </a:ext>
            </a:extLst>
          </p:cNvPr>
          <p:cNvGraphicFramePr>
            <a:graphicFrameLocks noChangeAspect="1"/>
          </p:cNvGraphicFramePr>
          <p:nvPr>
            <p:extLst>
              <p:ext uri="{D42A27DB-BD31-4B8C-83A1-F6EECF244321}">
                <p14:modId xmlns:p14="http://schemas.microsoft.com/office/powerpoint/2010/main" val="2949751321"/>
              </p:ext>
            </p:extLst>
          </p:nvPr>
        </p:nvGraphicFramePr>
        <p:xfrm>
          <a:off x="3710409" y="4469512"/>
          <a:ext cx="2260600" cy="481012"/>
        </p:xfrm>
        <a:graphic>
          <a:graphicData uri="http://schemas.openxmlformats.org/presentationml/2006/ole">
            <mc:AlternateContent xmlns:mc="http://schemas.openxmlformats.org/markup-compatibility/2006">
              <mc:Choice xmlns:v="urn:schemas-microsoft-com:vml" Requires="v">
                <p:oleObj name="Equation" r:id="rId3" imgW="1015920" imgH="215640" progId="Equation.DSMT4">
                  <p:embed/>
                </p:oleObj>
              </mc:Choice>
              <mc:Fallback>
                <p:oleObj name="Equation" r:id="rId3" imgW="1015920" imgH="215640" progId="Equation.DSMT4">
                  <p:embed/>
                  <p:pic>
                    <p:nvPicPr>
                      <p:cNvPr id="10" name="Object 9">
                        <a:extLst>
                          <a:ext uri="{FF2B5EF4-FFF2-40B4-BE49-F238E27FC236}">
                            <a16:creationId xmlns:a16="http://schemas.microsoft.com/office/drawing/2014/main" id="{AE465D10-E511-4512-9BA8-8174B7C18CBD}"/>
                          </a:ext>
                        </a:extLst>
                      </p:cNvPr>
                      <p:cNvPicPr/>
                      <p:nvPr/>
                    </p:nvPicPr>
                    <p:blipFill>
                      <a:blip r:embed="rId4"/>
                      <a:stretch>
                        <a:fillRect/>
                      </a:stretch>
                    </p:blipFill>
                    <p:spPr>
                      <a:xfrm>
                        <a:off x="3710409" y="4469512"/>
                        <a:ext cx="2260600" cy="481012"/>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31599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Interpolation</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5257800"/>
          </a:xfrm>
        </p:spPr>
        <p:txBody>
          <a:bodyPr>
            <a:noAutofit/>
          </a:bodyPr>
          <a:lstStyle/>
          <a:p>
            <a:r>
              <a:rPr lang="en-US" dirty="0"/>
              <a:t>The fourth tool is interpolation:</a:t>
            </a:r>
          </a:p>
          <a:p>
            <a:pPr lvl="1"/>
            <a:r>
              <a:rPr lang="en-US" dirty="0"/>
              <a:t>Given </a:t>
            </a:r>
            <a:r>
              <a:rPr lang="en-US" i="1" dirty="0">
                <a:latin typeface="Times New Roman" panose="02020603050405020304" pitchFamily="18" charset="0"/>
              </a:rPr>
              <a:t>n</a:t>
            </a:r>
            <a:r>
              <a:rPr lang="en-US" dirty="0"/>
              <a:t> points, we can always find a unique polynomial of degree </a:t>
            </a:r>
            <a:r>
              <a:rPr lang="en-US" i="1" dirty="0">
                <a:latin typeface="Times New Roman" panose="02020603050405020304" pitchFamily="18" charset="0"/>
              </a:rPr>
              <a:t>n</a:t>
            </a:r>
            <a:r>
              <a:rPr lang="en-US" dirty="0">
                <a:latin typeface="Times New Roman" panose="02020603050405020304" pitchFamily="18" charset="0"/>
              </a:rPr>
              <a:t> – 1</a:t>
            </a:r>
            <a:r>
              <a:rPr lang="en-US" dirty="0"/>
              <a:t> that passes though all </a:t>
            </a:r>
            <a:r>
              <a:rPr lang="en-US" i="1" dirty="0">
                <a:latin typeface="Times New Roman" panose="02020603050405020304" pitchFamily="18" charset="0"/>
              </a:rPr>
              <a:t>n</a:t>
            </a:r>
            <a:r>
              <a:rPr lang="en-US" dirty="0"/>
              <a:t> points</a:t>
            </a:r>
          </a:p>
          <a:p>
            <a:pPr lvl="2"/>
            <a:r>
              <a:rPr lang="en-US" dirty="0"/>
              <a:t>This requires the </a:t>
            </a:r>
            <a:r>
              <a:rPr lang="en-US" i="1" dirty="0">
                <a:latin typeface="Times New Roman" panose="02020603050405020304" pitchFamily="18" charset="0"/>
              </a:rPr>
              <a:t>x</a:t>
            </a:r>
            <a:r>
              <a:rPr lang="en-US" dirty="0"/>
              <a:t> values are all unique</a:t>
            </a:r>
          </a:p>
          <a:p>
            <a:pPr lvl="1"/>
            <a:r>
              <a:rPr lang="en-US" dirty="0"/>
              <a:t>This requires the generation of a </a:t>
            </a:r>
            <a:r>
              <a:rPr lang="en-US" dirty="0" err="1"/>
              <a:t>Vandermonde</a:t>
            </a:r>
            <a:r>
              <a:rPr lang="en-US" dirty="0"/>
              <a:t> matrix</a:t>
            </a:r>
          </a:p>
          <a:p>
            <a:pPr lvl="1"/>
            <a:r>
              <a:rPr lang="en-US" dirty="0"/>
              <a:t>The condition number of the </a:t>
            </a:r>
            <a:r>
              <a:rPr lang="en-US" dirty="0" err="1"/>
              <a:t>Vandermonde</a:t>
            </a:r>
            <a:r>
              <a:rPr lang="en-US" dirty="0"/>
              <a:t> matrix is smaller if:</a:t>
            </a:r>
          </a:p>
          <a:p>
            <a:pPr lvl="2"/>
            <a:r>
              <a:rPr lang="en-US" dirty="0"/>
              <a:t>The </a:t>
            </a:r>
            <a:r>
              <a:rPr lang="en-US" i="1" dirty="0">
                <a:latin typeface="Times New Roman" panose="02020603050405020304" pitchFamily="18" charset="0"/>
              </a:rPr>
              <a:t>x</a:t>
            </a:r>
            <a:r>
              <a:rPr lang="en-US" dirty="0"/>
              <a:t>-values are closer to the origin</a:t>
            </a:r>
          </a:p>
          <a:p>
            <a:pPr lvl="2"/>
            <a:r>
              <a:rPr lang="en-US" dirty="0"/>
              <a:t>The </a:t>
            </a:r>
            <a:r>
              <a:rPr lang="en-US" i="1" dirty="0">
                <a:latin typeface="Times New Roman" panose="02020603050405020304" pitchFamily="18" charset="0"/>
              </a:rPr>
              <a:t>x</a:t>
            </a:r>
            <a:r>
              <a:rPr lang="en-US" dirty="0"/>
              <a:t>-values are equally spaced</a:t>
            </a:r>
          </a:p>
          <a:p>
            <a:pPr lvl="2"/>
            <a:r>
              <a:rPr lang="en-US" dirty="0"/>
              <a:t>The number of points </a:t>
            </a:r>
            <a:r>
              <a:rPr lang="en-US" i="1" dirty="0">
                <a:latin typeface="Times New Roman" panose="02020603050405020304" pitchFamily="18" charset="0"/>
              </a:rPr>
              <a:t>n</a:t>
            </a:r>
            <a:r>
              <a:rPr lang="en-US" dirty="0"/>
              <a:t> is kept small</a:t>
            </a:r>
          </a:p>
          <a:p>
            <a:pPr lvl="1"/>
            <a:r>
              <a:rPr lang="en-US" dirty="0"/>
              <a:t>The former can be achieved by shifting the </a:t>
            </a:r>
            <a:r>
              <a:rPr lang="en-US" i="1" dirty="0">
                <a:latin typeface="Times New Roman" panose="02020603050405020304" pitchFamily="18" charset="0"/>
              </a:rPr>
              <a:t>x</a:t>
            </a:r>
            <a:r>
              <a:rPr lang="en-US" dirty="0"/>
              <a:t>-values towards</a:t>
            </a:r>
            <a:br>
              <a:rPr lang="en-US" dirty="0"/>
            </a:br>
            <a:r>
              <a:rPr lang="en-US" dirty="0"/>
              <a:t>the origin by subtracting off their average</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Summary of tools and looking ahead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6</a:t>
            </a:fld>
            <a:endParaRPr lang="en-CA"/>
          </a:p>
        </p:txBody>
      </p:sp>
    </p:spTree>
    <p:custDataLst>
      <p:tags r:id="rId1"/>
    </p:custDataLst>
    <p:extLst>
      <p:ext uri="{BB962C8B-B14F-4D97-AF65-F5344CB8AC3E}">
        <p14:creationId xmlns:p14="http://schemas.microsoft.com/office/powerpoint/2010/main" val="191533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Taylor series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5257800"/>
          </a:xfrm>
        </p:spPr>
        <p:txBody>
          <a:bodyPr>
            <a:noAutofit/>
          </a:bodyPr>
          <a:lstStyle/>
          <a:p>
            <a:r>
              <a:rPr lang="en-US" dirty="0"/>
              <a:t>The fifth tool is Taylor series:</a:t>
            </a:r>
          </a:p>
          <a:p>
            <a:pPr lvl="1"/>
            <a:r>
              <a:rPr lang="en-US" dirty="0"/>
              <a:t>For an appropriately differentiable function,</a:t>
            </a:r>
            <a:br>
              <a:rPr lang="en-US" dirty="0"/>
            </a:br>
            <a:r>
              <a:rPr lang="en-US" dirty="0"/>
              <a:t>       the Taylor series gives both the approximation and the error</a:t>
            </a:r>
          </a:p>
          <a:p>
            <a:pPr lvl="1"/>
            <a:r>
              <a:rPr lang="en-US" dirty="0"/>
              <a:t>We will write Taylor series in the form:</a:t>
            </a:r>
          </a:p>
          <a:p>
            <a:pPr marL="457200" lvl="1" indent="0">
              <a:buNone/>
            </a:pPr>
            <a:endParaRPr lang="en-US" sz="1800" dirty="0"/>
          </a:p>
          <a:p>
            <a:pPr lvl="1"/>
            <a:endParaRPr lang="en-US" sz="1800" dirty="0"/>
          </a:p>
          <a:p>
            <a:pPr lvl="1"/>
            <a:r>
              <a:rPr lang="en-US" dirty="0"/>
              <a:t>An </a:t>
            </a:r>
            <a:r>
              <a:rPr lang="en-US" i="1" dirty="0">
                <a:latin typeface="Times New Roman" panose="02020603050405020304" pitchFamily="18" charset="0"/>
              </a:rPr>
              <a:t>n</a:t>
            </a:r>
            <a:r>
              <a:rPr lang="en-US" baseline="30000" dirty="0"/>
              <a:t>th</a:t>
            </a:r>
            <a:r>
              <a:rPr lang="en-US" dirty="0"/>
              <a:t>-order Taylor series approximates </a:t>
            </a:r>
            <a:r>
              <a:rPr lang="en-US" i="1" dirty="0">
                <a:latin typeface="Times New Roman" panose="02020603050405020304" pitchFamily="18" charset="0"/>
              </a:rPr>
              <a:t>f</a:t>
            </a:r>
            <a:r>
              <a:rPr lang="en-US" i="1" dirty="0"/>
              <a:t> </a:t>
            </a:r>
            <a:r>
              <a:rPr lang="en-US" dirty="0"/>
              <a:t>with a polynomial of degree </a:t>
            </a:r>
            <a:r>
              <a:rPr lang="en-US" i="1" dirty="0"/>
              <a:t>n</a:t>
            </a:r>
            <a:r>
              <a:rPr lang="en-US" dirty="0"/>
              <a:t> together with an error term multiplied by </a:t>
            </a:r>
            <a:r>
              <a:rPr lang="en-US" i="1" dirty="0">
                <a:latin typeface="Times New Roman" panose="02020603050405020304" pitchFamily="18" charset="0"/>
              </a:rPr>
              <a:t>h</a:t>
            </a:r>
            <a:r>
              <a:rPr lang="en-US" i="1" baseline="30000" dirty="0">
                <a:latin typeface="Times New Roman" panose="02020603050405020304" pitchFamily="18" charset="0"/>
              </a:rPr>
              <a:t>n</a:t>
            </a:r>
            <a:r>
              <a:rPr lang="en-US" baseline="30000" dirty="0">
                <a:latin typeface="Times New Roman" panose="02020603050405020304" pitchFamily="18" charset="0"/>
              </a:rPr>
              <a:t>+1</a:t>
            </a:r>
          </a:p>
          <a:p>
            <a:pPr lvl="2"/>
            <a:r>
              <a:rPr lang="en-US" dirty="0"/>
              <a:t>We will say the error is </a:t>
            </a:r>
            <a:r>
              <a:rPr lang="en-US" dirty="0">
                <a:latin typeface="Times New Roman" panose="02020603050405020304" pitchFamily="18" charset="0"/>
              </a:rPr>
              <a:t>O(</a:t>
            </a:r>
            <a:r>
              <a:rPr lang="en-US" i="1" dirty="0">
                <a:latin typeface="Times New Roman" panose="02020603050405020304" pitchFamily="18" charset="0"/>
              </a:rPr>
              <a:t>h</a:t>
            </a:r>
            <a:r>
              <a:rPr lang="en-US" i="1" baseline="30000" dirty="0">
                <a:latin typeface="Times New Roman" panose="02020603050405020304" pitchFamily="18" charset="0"/>
              </a:rPr>
              <a:t>n</a:t>
            </a:r>
            <a:r>
              <a:rPr lang="en-US" baseline="30000" dirty="0">
                <a:latin typeface="Times New Roman" panose="02020603050405020304" pitchFamily="18" charset="0"/>
              </a:rPr>
              <a:t>+1</a:t>
            </a:r>
            <a:r>
              <a:rPr lang="en-US" dirty="0">
                <a:latin typeface="Times New Roman" panose="02020603050405020304" pitchFamily="18" charset="0"/>
              </a:rPr>
              <a:t>)</a:t>
            </a:r>
            <a:endParaRPr lang="en-US" dirty="0"/>
          </a:p>
          <a:p>
            <a:pPr lvl="1"/>
            <a:r>
              <a:rPr lang="en-US" dirty="0"/>
              <a:t>We will use Taylor series both to analyze the errors in our approximations, the rates of converges of various iterative algorithms, and motivate solutions other analytic problems</a:t>
            </a: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Summary of tools and looking ahead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7</a:t>
            </a:fld>
            <a:endParaRPr lang="en-CA"/>
          </a:p>
        </p:txBody>
      </p:sp>
      <p:graphicFrame>
        <p:nvGraphicFramePr>
          <p:cNvPr id="7" name="Object 6">
            <a:extLst>
              <a:ext uri="{FF2B5EF4-FFF2-40B4-BE49-F238E27FC236}">
                <a16:creationId xmlns:a16="http://schemas.microsoft.com/office/drawing/2014/main" id="{63172E50-688A-4E57-8408-E51CA1DDCBFC}"/>
              </a:ext>
            </a:extLst>
          </p:cNvPr>
          <p:cNvGraphicFramePr>
            <a:graphicFrameLocks noChangeAspect="1"/>
          </p:cNvGraphicFramePr>
          <p:nvPr>
            <p:extLst>
              <p:ext uri="{D42A27DB-BD31-4B8C-83A1-F6EECF244321}">
                <p14:modId xmlns:p14="http://schemas.microsoft.com/office/powerpoint/2010/main" val="1848161807"/>
              </p:ext>
            </p:extLst>
          </p:nvPr>
        </p:nvGraphicFramePr>
        <p:xfrm>
          <a:off x="2209640" y="3055185"/>
          <a:ext cx="4724720" cy="747630"/>
        </p:xfrm>
        <a:graphic>
          <a:graphicData uri="http://schemas.openxmlformats.org/presentationml/2006/ole">
            <mc:AlternateContent xmlns:mc="http://schemas.openxmlformats.org/markup-compatibility/2006">
              <mc:Choice xmlns:v="urn:schemas-microsoft-com:vml" Requires="v">
                <p:oleObj name="Equation" r:id="rId3" imgW="2184120" imgH="342720" progId="Equation.DSMT4">
                  <p:embed/>
                </p:oleObj>
              </mc:Choice>
              <mc:Fallback>
                <p:oleObj name="Equation" r:id="rId3" imgW="2184120" imgH="342720" progId="Equation.DSMT4">
                  <p:embed/>
                  <p:pic>
                    <p:nvPicPr>
                      <p:cNvPr id="7" name="Object 6">
                        <a:extLst>
                          <a:ext uri="{FF2B5EF4-FFF2-40B4-BE49-F238E27FC236}">
                            <a16:creationId xmlns:a16="http://schemas.microsoft.com/office/drawing/2014/main" id="{63172E50-688A-4E57-8408-E51CA1DDCBFC}"/>
                          </a:ext>
                        </a:extLst>
                      </p:cNvPr>
                      <p:cNvPicPr/>
                      <p:nvPr/>
                    </p:nvPicPr>
                    <p:blipFill>
                      <a:blip r:embed="rId4"/>
                      <a:stretch>
                        <a:fillRect/>
                      </a:stretch>
                    </p:blipFill>
                    <p:spPr>
                      <a:xfrm>
                        <a:off x="2209640" y="3055185"/>
                        <a:ext cx="4724720" cy="74763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94663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Bracketing</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noAutofit/>
          </a:bodyPr>
          <a:lstStyle/>
          <a:p>
            <a:r>
              <a:rPr lang="en-US" dirty="0"/>
              <a:t>The sixth tool is bracketing:</a:t>
            </a:r>
          </a:p>
          <a:p>
            <a:pPr lvl="1"/>
            <a:r>
              <a:rPr lang="en-US" dirty="0"/>
              <a:t>If nothing else, if we can constrain a solution to lie on an</a:t>
            </a:r>
            <a:br>
              <a:rPr lang="en-US" dirty="0"/>
            </a:br>
            <a:r>
              <a:rPr lang="en-US" dirty="0"/>
              <a:t>interval </a:t>
            </a:r>
            <a:r>
              <a:rPr lang="en-US" dirty="0">
                <a:latin typeface="Times New Roman" panose="02020603050405020304" pitchFamily="18" charset="0"/>
              </a:rPr>
              <a:t>[</a:t>
            </a:r>
            <a:r>
              <a:rPr lang="en-US" i="1" dirty="0">
                <a:latin typeface="Times New Roman" panose="02020603050405020304" pitchFamily="18" charset="0"/>
              </a:rPr>
              <a:t>a</a:t>
            </a:r>
            <a:r>
              <a:rPr lang="en-US" dirty="0">
                <a:latin typeface="Times New Roman" panose="02020603050405020304" pitchFamily="18" charset="0"/>
              </a:rPr>
              <a:t>, </a:t>
            </a:r>
            <a:r>
              <a:rPr lang="en-US" i="1" dirty="0">
                <a:latin typeface="Times New Roman" panose="02020603050405020304" pitchFamily="18" charset="0"/>
              </a:rPr>
              <a:t>b</a:t>
            </a:r>
            <a:r>
              <a:rPr lang="en-US" dirty="0">
                <a:latin typeface="Times New Roman" panose="02020603050405020304" pitchFamily="18" charset="0"/>
              </a:rPr>
              <a:t>]</a:t>
            </a:r>
            <a:r>
              <a:rPr lang="en-US" dirty="0"/>
              <a:t>, it may be possible to devise an algorithm to</a:t>
            </a:r>
            <a:br>
              <a:rPr lang="en-US" dirty="0"/>
            </a:br>
            <a:r>
              <a:rPr lang="en-US" dirty="0"/>
              <a:t>reduce the interval on which the solution exists</a:t>
            </a:r>
          </a:p>
          <a:p>
            <a:pPr lvl="2"/>
            <a:r>
              <a:rPr lang="en-US" dirty="0"/>
              <a:t>We may, therefore, be able to reduce the range of values over</a:t>
            </a:r>
            <a:br>
              <a:rPr lang="en-US" dirty="0"/>
            </a:br>
            <a:r>
              <a:rPr lang="en-US" dirty="0"/>
              <a:t>which a solution exists</a:t>
            </a:r>
          </a:p>
          <a:p>
            <a:pPr lvl="1"/>
            <a:r>
              <a:rPr lang="en-US" dirty="0"/>
              <a:t>We will call this </a:t>
            </a:r>
            <a:r>
              <a:rPr lang="en-US" i="1" dirty="0"/>
              <a:t>bracketing </a:t>
            </a:r>
            <a:r>
              <a:rPr lang="en-US" dirty="0"/>
              <a:t>the solution,</a:t>
            </a:r>
            <a:br>
              <a:rPr lang="en-US" dirty="0">
                <a:latin typeface="Times New Roman" panose="02020603050405020304" pitchFamily="18" charset="0"/>
              </a:rPr>
            </a:br>
            <a:r>
              <a:rPr lang="en-US" dirty="0">
                <a:latin typeface="Times New Roman" panose="02020603050405020304" pitchFamily="18" charset="0"/>
              </a:rPr>
              <a:t>		but this is not common in the literature</a:t>
            </a:r>
          </a:p>
          <a:p>
            <a:pPr lvl="1"/>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Summary of tools and looking ahead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8</a:t>
            </a:fld>
            <a:endParaRPr lang="en-CA"/>
          </a:p>
        </p:txBody>
      </p:sp>
    </p:spTree>
    <p:custDataLst>
      <p:tags r:id="rId1"/>
    </p:custDataLst>
    <p:extLst>
      <p:ext uri="{BB962C8B-B14F-4D97-AF65-F5344CB8AC3E}">
        <p14:creationId xmlns:p14="http://schemas.microsoft.com/office/powerpoint/2010/main" val="171474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Intermediate-value theorem</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noAutofit/>
          </a:bodyPr>
          <a:lstStyle/>
          <a:p>
            <a:r>
              <a:rPr lang="en-US" dirty="0"/>
              <a:t>The seventh tool is the intermediate-value theorem:</a:t>
            </a:r>
          </a:p>
          <a:p>
            <a:pPr lvl="1"/>
            <a:r>
              <a:rPr lang="en-US" dirty="0"/>
              <a:t>If </a:t>
            </a:r>
            <a:r>
              <a:rPr lang="en-US" i="1" dirty="0">
                <a:latin typeface="Times New Roman" panose="02020603050405020304" pitchFamily="18" charset="0"/>
              </a:rPr>
              <a:t>f</a:t>
            </a:r>
            <a:r>
              <a:rPr lang="en-US" dirty="0"/>
              <a:t> is a continues function defined on the interval </a:t>
            </a:r>
            <a:r>
              <a:rPr lang="en-US" dirty="0">
                <a:latin typeface="Times New Roman" panose="02020603050405020304" pitchFamily="18" charset="0"/>
              </a:rPr>
              <a:t>[</a:t>
            </a:r>
            <a:r>
              <a:rPr lang="en-US" i="1" dirty="0">
                <a:latin typeface="Times New Roman" panose="02020603050405020304" pitchFamily="18" charset="0"/>
              </a:rPr>
              <a:t>a</a:t>
            </a:r>
            <a:r>
              <a:rPr lang="en-US" dirty="0">
                <a:latin typeface="Times New Roman" panose="02020603050405020304" pitchFamily="18" charset="0"/>
              </a:rPr>
              <a:t>, </a:t>
            </a:r>
            <a:r>
              <a:rPr lang="en-US" i="1" dirty="0">
                <a:latin typeface="Times New Roman" panose="02020603050405020304" pitchFamily="18" charset="0"/>
              </a:rPr>
              <a:t>b</a:t>
            </a:r>
            <a:r>
              <a:rPr lang="en-US" dirty="0">
                <a:latin typeface="Times New Roman" panose="02020603050405020304" pitchFamily="18" charset="0"/>
              </a:rPr>
              <a:t>]</a:t>
            </a:r>
            <a:r>
              <a:rPr lang="en-US" dirty="0"/>
              <a:t>, then</a:t>
            </a:r>
          </a:p>
          <a:p>
            <a:pPr lvl="2"/>
            <a:r>
              <a:rPr lang="en-US" dirty="0"/>
              <a:t>The function </a:t>
            </a:r>
            <a:r>
              <a:rPr lang="en-US" i="1" dirty="0">
                <a:latin typeface="Times New Roman" panose="02020603050405020304" pitchFamily="18" charset="0"/>
              </a:rPr>
              <a:t>f</a:t>
            </a:r>
            <a:r>
              <a:rPr lang="en-US" dirty="0"/>
              <a:t> takes on all values between </a:t>
            </a:r>
            <a:r>
              <a:rPr lang="en-US" i="1" dirty="0">
                <a:latin typeface="Times New Roman" panose="02020603050405020304" pitchFamily="18" charset="0"/>
              </a:rPr>
              <a:t>f</a:t>
            </a:r>
            <a:r>
              <a:rPr lang="en-US" dirty="0">
                <a:latin typeface="Times New Roman" panose="02020603050405020304" pitchFamily="18" charset="0"/>
              </a:rPr>
              <a:t>(</a:t>
            </a:r>
            <a:r>
              <a:rPr lang="en-US" i="1" dirty="0">
                <a:latin typeface="Times New Roman" panose="02020603050405020304" pitchFamily="18" charset="0"/>
              </a:rPr>
              <a:t>a</a:t>
            </a:r>
            <a:r>
              <a:rPr lang="en-US" dirty="0">
                <a:latin typeface="Times New Roman" panose="02020603050405020304" pitchFamily="18" charset="0"/>
              </a:rPr>
              <a:t>)</a:t>
            </a:r>
            <a:r>
              <a:rPr lang="en-US" dirty="0"/>
              <a:t> and </a:t>
            </a:r>
            <a:r>
              <a:rPr lang="en-US" i="1" dirty="0">
                <a:latin typeface="Times New Roman" panose="02020603050405020304" pitchFamily="18" charset="0"/>
              </a:rPr>
              <a:t>f</a:t>
            </a:r>
            <a:r>
              <a:rPr lang="en-US" dirty="0">
                <a:latin typeface="Times New Roman" panose="02020603050405020304" pitchFamily="18" charset="0"/>
              </a:rPr>
              <a:t>(</a:t>
            </a:r>
            <a:r>
              <a:rPr lang="en-US" i="1" dirty="0">
                <a:latin typeface="Times New Roman" panose="02020603050405020304" pitchFamily="18" charset="0"/>
              </a:rPr>
              <a:t>b</a:t>
            </a:r>
            <a:r>
              <a:rPr lang="en-US" dirty="0">
                <a:latin typeface="Times New Roman" panose="02020603050405020304" pitchFamily="18" charset="0"/>
              </a:rPr>
              <a:t>)</a:t>
            </a:r>
            <a:r>
              <a:rPr lang="en-US" dirty="0"/>
              <a:t> for some value of </a:t>
            </a:r>
            <a:r>
              <a:rPr lang="en-US" i="1" dirty="0">
                <a:latin typeface="Times New Roman" panose="02020603050405020304" pitchFamily="18" charset="0"/>
              </a:rPr>
              <a:t>x</a:t>
            </a:r>
            <a:r>
              <a:rPr lang="en-US" dirty="0"/>
              <a:t> on that interval</a:t>
            </a:r>
          </a:p>
          <a:p>
            <a:pPr lvl="2"/>
            <a:r>
              <a:rPr lang="en-US" dirty="0"/>
              <a:t>The function </a:t>
            </a:r>
            <a:r>
              <a:rPr lang="en-US" i="1" dirty="0">
                <a:latin typeface="Times New Roman" panose="02020603050405020304" pitchFamily="18" charset="0"/>
              </a:rPr>
              <a:t>f</a:t>
            </a:r>
            <a:r>
              <a:rPr lang="en-US" dirty="0"/>
              <a:t> also takes on all values between the extreme points the function achieves on the interval </a:t>
            </a:r>
            <a:r>
              <a:rPr lang="en-US" dirty="0">
                <a:latin typeface="Times New Roman" panose="02020603050405020304" pitchFamily="18" charset="0"/>
              </a:rPr>
              <a:t>[</a:t>
            </a:r>
            <a:r>
              <a:rPr lang="en-US" i="1" dirty="0">
                <a:latin typeface="Times New Roman" panose="02020603050405020304" pitchFamily="18" charset="0"/>
              </a:rPr>
              <a:t>a</a:t>
            </a:r>
            <a:r>
              <a:rPr lang="en-US" dirty="0">
                <a:latin typeface="Times New Roman" panose="02020603050405020304" pitchFamily="18" charset="0"/>
              </a:rPr>
              <a:t>, </a:t>
            </a:r>
            <a:r>
              <a:rPr lang="en-US" i="1" dirty="0">
                <a:latin typeface="Times New Roman" panose="02020603050405020304" pitchFamily="18" charset="0"/>
              </a:rPr>
              <a:t>b</a:t>
            </a:r>
            <a:r>
              <a:rPr lang="en-US" dirty="0">
                <a:latin typeface="Times New Roman" panose="02020603050405020304" pitchFamily="18" charset="0"/>
              </a:rPr>
              <a: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This will be used to</a:t>
            </a:r>
            <a:r>
              <a:rPr kumimoji="0" lang="en-US" sz="21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determine the error of many of our algorithms</a:t>
            </a:r>
            <a:endParaRPr kumimoji="0" lang="en-US" sz="2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lvl="2"/>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Summary of tools and looking ahead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9</a:t>
            </a:fld>
            <a:endParaRPr lang="en-CA"/>
          </a:p>
        </p:txBody>
      </p:sp>
    </p:spTree>
    <p:custDataLst>
      <p:tags r:id="rId1"/>
    </p:custDataLst>
    <p:extLst>
      <p:ext uri="{BB962C8B-B14F-4D97-AF65-F5344CB8AC3E}">
        <p14:creationId xmlns:p14="http://schemas.microsoft.com/office/powerpoint/2010/main" val="43845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9|37.9"/>
</p:tagLst>
</file>

<file path=ppt/tags/tag2.xml><?xml version="1.0" encoding="utf-8"?>
<p:tagLst xmlns:a="http://schemas.openxmlformats.org/drawingml/2006/main" xmlns:r="http://schemas.openxmlformats.org/officeDocument/2006/relationships" xmlns:p="http://schemas.openxmlformats.org/presentationml/2006/main">
  <p:tag name="TIMING" val="|3|24.3|9.2|16.1|4.2|10.9|9.5|6.8|19.2"/>
</p:tagLst>
</file>

<file path=ppt/tags/tag3.xml><?xml version="1.0" encoding="utf-8"?>
<p:tagLst xmlns:a="http://schemas.openxmlformats.org/drawingml/2006/main" xmlns:r="http://schemas.openxmlformats.org/officeDocument/2006/relationships" xmlns:p="http://schemas.openxmlformats.org/presentationml/2006/main">
  <p:tag name="TIMING" val="|3.2|19.7|8.1|33.4|23|27.5|8.7"/>
</p:tagLst>
</file>

<file path=ppt/tags/tag4.xml><?xml version="1.0" encoding="utf-8"?>
<p:tagLst xmlns:a="http://schemas.openxmlformats.org/drawingml/2006/main" xmlns:r="http://schemas.openxmlformats.org/officeDocument/2006/relationships" xmlns:p="http://schemas.openxmlformats.org/presentationml/2006/main">
  <p:tag name="TIMING" val="|4.7|7.1|13|33.1|5.5|4.2|16|17.7"/>
</p:tagLst>
</file>

<file path=ppt/tags/tag5.xml><?xml version="1.0" encoding="utf-8"?>
<p:tagLst xmlns:a="http://schemas.openxmlformats.org/drawingml/2006/main" xmlns:r="http://schemas.openxmlformats.org/officeDocument/2006/relationships" xmlns:p="http://schemas.openxmlformats.org/presentationml/2006/main">
  <p:tag name="TIMING" val="|3.8|16.7|25.4|33|7.4"/>
</p:tagLst>
</file>

<file path=ppt/tags/tag6.xml><?xml version="1.0" encoding="utf-8"?>
<p:tagLst xmlns:a="http://schemas.openxmlformats.org/drawingml/2006/main" xmlns:r="http://schemas.openxmlformats.org/officeDocument/2006/relationships" xmlns:p="http://schemas.openxmlformats.org/presentationml/2006/main">
  <p:tag name="TIMING" val="|2.3|19.2|16"/>
</p:tagLst>
</file>

<file path=ppt/tags/tag7.xml><?xml version="1.0" encoding="utf-8"?>
<p:tagLst xmlns:a="http://schemas.openxmlformats.org/drawingml/2006/main" xmlns:r="http://schemas.openxmlformats.org/officeDocument/2006/relationships" xmlns:p="http://schemas.openxmlformats.org/presentationml/2006/main">
  <p:tag name="TIMING" val="|6|6.4|11.2|10.2"/>
</p:tagLst>
</file>

<file path=ppt/tags/tag8.xml><?xml version="1.0" encoding="utf-8"?>
<p:tagLst xmlns:a="http://schemas.openxmlformats.org/drawingml/2006/main" xmlns:r="http://schemas.openxmlformats.org/officeDocument/2006/relationships" xmlns:p="http://schemas.openxmlformats.org/presentationml/2006/main">
  <p:tag name="TIMING" val="|9|15.7|23.9|24.4|16.2|29.9|7.7"/>
</p:tagLst>
</file>

<file path=ppt/tags/tag9.xml><?xml version="1.0" encoding="utf-8"?>
<p:tagLst xmlns:a="http://schemas.openxmlformats.org/drawingml/2006/main" xmlns:r="http://schemas.openxmlformats.org/officeDocument/2006/relationships" xmlns:p="http://schemas.openxmlformats.org/presentationml/2006/main">
  <p:tag name="TIMING" val="|3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90866</TotalTime>
  <Words>1124</Words>
  <Application>Microsoft Office PowerPoint</Application>
  <PresentationFormat>On-screen Show (4:3)</PresentationFormat>
  <Paragraphs>118</Paragraphs>
  <Slides>15</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5" baseType="lpstr">
      <vt:lpstr>Arial</vt:lpstr>
      <vt:lpstr>Bookman Old Style</vt:lpstr>
      <vt:lpstr>Calibri</vt:lpstr>
      <vt:lpstr>Cambria</vt:lpstr>
      <vt:lpstr>Consolas</vt:lpstr>
      <vt:lpstr>Constantia</vt:lpstr>
      <vt:lpstr>Georgia</vt:lpstr>
      <vt:lpstr>Times New Roman</vt:lpstr>
      <vt:lpstr>Office Theme</vt:lpstr>
      <vt:lpstr>Equation</vt:lpstr>
      <vt:lpstr>Summary of the tools for finding algorithms and looking ahead</vt:lpstr>
      <vt:lpstr>Introduction</vt:lpstr>
      <vt:lpstr>Weighted averages</vt:lpstr>
      <vt:lpstr>Iteration</vt:lpstr>
      <vt:lpstr>Linear algebra</vt:lpstr>
      <vt:lpstr>Interpolation</vt:lpstr>
      <vt:lpstr>Taylor series</vt:lpstr>
      <vt:lpstr>Bracketing</vt:lpstr>
      <vt:lpstr>Intermediate-value theorem</vt:lpstr>
      <vt:lpstr>Looking ahead</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Harder</cp:lastModifiedBy>
  <cp:revision>1611</cp:revision>
  <dcterms:created xsi:type="dcterms:W3CDTF">2020-04-30T19:27:29Z</dcterms:created>
  <dcterms:modified xsi:type="dcterms:W3CDTF">2025-01-17T15:53:47Z</dcterms:modified>
</cp:coreProperties>
</file>